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70" r:id="rId6"/>
    <p:sldId id="272" r:id="rId7"/>
    <p:sldId id="277" r:id="rId8"/>
    <p:sldId id="278" r:id="rId9"/>
    <p:sldId id="274" r:id="rId10"/>
    <p:sldId id="26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F5BC3-6656-FC45-91C8-54CBD3D2235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A6162D-3C51-9741-9CD3-288ED5BBC565}">
      <dgm:prSet/>
      <dgm:spPr/>
      <dgm:t>
        <a:bodyPr/>
        <a:lstStyle/>
        <a:p>
          <a:r>
            <a:rPr lang="it-IT" dirty="0"/>
            <a:t>Durante l’AZIONE 2 – </a:t>
          </a:r>
          <a:r>
            <a:rPr lang="it-IT" dirty="0">
              <a:solidFill>
                <a:srgbClr val="C00000"/>
              </a:solidFill>
            </a:rPr>
            <a:t>Empowerment delle 20 comunità coinvolte nel progetto</a:t>
          </a:r>
          <a:endParaRPr lang="it-IT" dirty="0"/>
        </a:p>
      </dgm:t>
    </dgm:pt>
    <dgm:pt modelId="{E82FA7C6-6854-F241-9632-430C39CA4108}" type="parTrans" cxnId="{FA32B005-E9AE-3346-A59F-193E4B14F1CB}">
      <dgm:prSet/>
      <dgm:spPr/>
      <dgm:t>
        <a:bodyPr/>
        <a:lstStyle/>
        <a:p>
          <a:endParaRPr lang="it-IT"/>
        </a:p>
      </dgm:t>
    </dgm:pt>
    <dgm:pt modelId="{A644E699-8389-E941-983C-0E22C09631B3}" type="sibTrans" cxnId="{FA32B005-E9AE-3346-A59F-193E4B14F1CB}">
      <dgm:prSet/>
      <dgm:spPr/>
      <dgm:t>
        <a:bodyPr/>
        <a:lstStyle/>
        <a:p>
          <a:endParaRPr lang="it-IT"/>
        </a:p>
      </dgm:t>
    </dgm:pt>
    <dgm:pt modelId="{3AD99C19-F471-A244-BC9B-D39D75192A14}">
      <dgm:prSet/>
      <dgm:spPr/>
      <dgm:t>
        <a:bodyPr/>
        <a:lstStyle/>
        <a:p>
          <a:r>
            <a:rPr lang="it-IT" dirty="0"/>
            <a:t>hanno una funzione di sostegno delle comunità nella elaborazione partecipata di quegli strumenti funzionali alle azioni di interesse generale che si vorranno mettere in campo e cioè: la mappa territoriale e la strategia comunitaria</a:t>
          </a:r>
        </a:p>
      </dgm:t>
    </dgm:pt>
    <dgm:pt modelId="{40496AFB-AE21-BD47-AB2E-DCB68BED5CC8}" type="parTrans" cxnId="{483C4ABA-E573-8C4F-9AB5-D69AC2EE6D7F}">
      <dgm:prSet/>
      <dgm:spPr/>
      <dgm:t>
        <a:bodyPr/>
        <a:lstStyle/>
        <a:p>
          <a:endParaRPr lang="it-IT"/>
        </a:p>
      </dgm:t>
    </dgm:pt>
    <dgm:pt modelId="{367B4DC5-164E-0346-B893-59A36DAA9EB9}" type="sibTrans" cxnId="{483C4ABA-E573-8C4F-9AB5-D69AC2EE6D7F}">
      <dgm:prSet/>
      <dgm:spPr/>
      <dgm:t>
        <a:bodyPr/>
        <a:lstStyle/>
        <a:p>
          <a:endParaRPr lang="it-IT"/>
        </a:p>
      </dgm:t>
    </dgm:pt>
    <dgm:pt modelId="{7DA31D46-F04D-0A4E-BA17-210DA06DF4DC}">
      <dgm:prSet/>
      <dgm:spPr/>
      <dgm:t>
        <a:bodyPr/>
        <a:lstStyle/>
        <a:p>
          <a:r>
            <a:rPr lang="it-IT" dirty="0"/>
            <a:t>Durante l'AZIONE 3 – </a:t>
          </a:r>
        </a:p>
        <a:p>
          <a:r>
            <a:rPr lang="it-IT" dirty="0">
              <a:solidFill>
                <a:srgbClr val="C00000"/>
              </a:solidFill>
            </a:rPr>
            <a:t>Azione sperimentale di community engagement</a:t>
          </a:r>
        </a:p>
      </dgm:t>
    </dgm:pt>
    <dgm:pt modelId="{007D6878-C3C8-8C4D-8B1F-B0519C8ECA3B}" type="parTrans" cxnId="{B6DF711E-F25F-3045-9D09-46780C7EAECF}">
      <dgm:prSet/>
      <dgm:spPr/>
      <dgm:t>
        <a:bodyPr/>
        <a:lstStyle/>
        <a:p>
          <a:endParaRPr lang="it-IT"/>
        </a:p>
      </dgm:t>
    </dgm:pt>
    <dgm:pt modelId="{2AFCBC90-C824-7D49-91E5-9F2B06124AD2}" type="sibTrans" cxnId="{B6DF711E-F25F-3045-9D09-46780C7EAECF}">
      <dgm:prSet/>
      <dgm:spPr/>
      <dgm:t>
        <a:bodyPr/>
        <a:lstStyle/>
        <a:p>
          <a:endParaRPr lang="it-IT"/>
        </a:p>
      </dgm:t>
    </dgm:pt>
    <dgm:pt modelId="{F910023B-9778-DA48-8CE9-2D5CEAEC6A29}">
      <dgm:prSet/>
      <dgm:spPr/>
      <dgm:t>
        <a:bodyPr/>
        <a:lstStyle/>
        <a:p>
          <a:r>
            <a:rPr lang="it-IT" dirty="0"/>
            <a:t>hanno una funzione di sostegno nel coinvolgimento delle comunità nella elaborazione del Piano di resilienza e nella presentazione pubblica del Piano</a:t>
          </a:r>
        </a:p>
      </dgm:t>
    </dgm:pt>
    <dgm:pt modelId="{25A60CB8-446E-864E-B62B-37A2AB7C617C}" type="parTrans" cxnId="{13941787-2E81-9542-8E9B-788F6800EE11}">
      <dgm:prSet/>
      <dgm:spPr/>
      <dgm:t>
        <a:bodyPr/>
        <a:lstStyle/>
        <a:p>
          <a:endParaRPr lang="it-IT"/>
        </a:p>
      </dgm:t>
    </dgm:pt>
    <dgm:pt modelId="{B5FBC43E-1965-9044-93A2-29B3D4E281A7}" type="sibTrans" cxnId="{13941787-2E81-9542-8E9B-788F6800EE11}">
      <dgm:prSet/>
      <dgm:spPr/>
      <dgm:t>
        <a:bodyPr/>
        <a:lstStyle/>
        <a:p>
          <a:endParaRPr lang="it-IT"/>
        </a:p>
      </dgm:t>
    </dgm:pt>
    <dgm:pt modelId="{DEA593DA-3D5D-5549-8D7C-1C5B3B4710D3}" type="pres">
      <dgm:prSet presAssocID="{B91F5BC3-6656-FC45-91C8-54CBD3D223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264B02-341E-E044-A4C9-0686BB619A74}" type="pres">
      <dgm:prSet presAssocID="{B8A6162D-3C51-9741-9CD3-288ED5BBC565}" presName="root" presStyleCnt="0"/>
      <dgm:spPr/>
    </dgm:pt>
    <dgm:pt modelId="{D1E93157-EE6F-D943-8C46-F4E3802E7C1C}" type="pres">
      <dgm:prSet presAssocID="{B8A6162D-3C51-9741-9CD3-288ED5BBC565}" presName="rootComposite" presStyleCnt="0"/>
      <dgm:spPr/>
    </dgm:pt>
    <dgm:pt modelId="{AADF016C-63AE-1641-B754-128BD805B7AC}" type="pres">
      <dgm:prSet presAssocID="{B8A6162D-3C51-9741-9CD3-288ED5BBC565}" presName="rootText" presStyleLbl="node1" presStyleIdx="0" presStyleCnt="2" custScaleX="85547" custScaleY="68325"/>
      <dgm:spPr/>
    </dgm:pt>
    <dgm:pt modelId="{1E755B27-03D5-8844-B8A7-B660546AB08D}" type="pres">
      <dgm:prSet presAssocID="{B8A6162D-3C51-9741-9CD3-288ED5BBC565}" presName="rootConnector" presStyleLbl="node1" presStyleIdx="0" presStyleCnt="2"/>
      <dgm:spPr/>
    </dgm:pt>
    <dgm:pt modelId="{48C35685-F6C0-BC4C-9CA8-C6ACB9CA24F3}" type="pres">
      <dgm:prSet presAssocID="{B8A6162D-3C51-9741-9CD3-288ED5BBC565}" presName="childShape" presStyleCnt="0"/>
      <dgm:spPr/>
    </dgm:pt>
    <dgm:pt modelId="{3714AFA5-4F8C-7647-8A7A-6B003BA90509}" type="pres">
      <dgm:prSet presAssocID="{40496AFB-AE21-BD47-AB2E-DCB68BED5CC8}" presName="Name13" presStyleLbl="parChTrans1D2" presStyleIdx="0" presStyleCnt="2"/>
      <dgm:spPr/>
    </dgm:pt>
    <dgm:pt modelId="{F314F818-1991-3449-9804-9984C58AAE9E}" type="pres">
      <dgm:prSet presAssocID="{3AD99C19-F471-A244-BC9B-D39D75192A14}" presName="childText" presStyleLbl="bgAcc1" presStyleIdx="0" presStyleCnt="2">
        <dgm:presLayoutVars>
          <dgm:bulletEnabled val="1"/>
        </dgm:presLayoutVars>
      </dgm:prSet>
      <dgm:spPr/>
    </dgm:pt>
    <dgm:pt modelId="{718D617E-2575-BD4A-85D2-2B008BEA168A}" type="pres">
      <dgm:prSet presAssocID="{7DA31D46-F04D-0A4E-BA17-210DA06DF4DC}" presName="root" presStyleCnt="0"/>
      <dgm:spPr/>
    </dgm:pt>
    <dgm:pt modelId="{07FB219D-7DEE-5247-9F18-B71DFD57D0A2}" type="pres">
      <dgm:prSet presAssocID="{7DA31D46-F04D-0A4E-BA17-210DA06DF4DC}" presName="rootComposite" presStyleCnt="0"/>
      <dgm:spPr/>
    </dgm:pt>
    <dgm:pt modelId="{6B291126-5F0D-2847-A11C-0C30ED59C7F3}" type="pres">
      <dgm:prSet presAssocID="{7DA31D46-F04D-0A4E-BA17-210DA06DF4DC}" presName="rootText" presStyleLbl="node1" presStyleIdx="1" presStyleCnt="2" custScaleX="92749" custScaleY="71360"/>
      <dgm:spPr/>
    </dgm:pt>
    <dgm:pt modelId="{EA4A50A7-985B-8C4E-AF22-A86F4B1B6501}" type="pres">
      <dgm:prSet presAssocID="{7DA31D46-F04D-0A4E-BA17-210DA06DF4DC}" presName="rootConnector" presStyleLbl="node1" presStyleIdx="1" presStyleCnt="2"/>
      <dgm:spPr/>
    </dgm:pt>
    <dgm:pt modelId="{F16BD8F0-5D8C-FE49-B963-1B6C669BC426}" type="pres">
      <dgm:prSet presAssocID="{7DA31D46-F04D-0A4E-BA17-210DA06DF4DC}" presName="childShape" presStyleCnt="0"/>
      <dgm:spPr/>
    </dgm:pt>
    <dgm:pt modelId="{C9F8DB6F-B3F2-8A46-8E32-DC461F1AE7B8}" type="pres">
      <dgm:prSet presAssocID="{25A60CB8-446E-864E-B62B-37A2AB7C617C}" presName="Name13" presStyleLbl="parChTrans1D2" presStyleIdx="1" presStyleCnt="2"/>
      <dgm:spPr/>
    </dgm:pt>
    <dgm:pt modelId="{6902D061-CCF8-C042-94A7-C354C4E03CFE}" type="pres">
      <dgm:prSet presAssocID="{F910023B-9778-DA48-8CE9-2D5CEAEC6A29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FA32B005-E9AE-3346-A59F-193E4B14F1CB}" srcId="{B91F5BC3-6656-FC45-91C8-54CBD3D22351}" destId="{B8A6162D-3C51-9741-9CD3-288ED5BBC565}" srcOrd="0" destOrd="0" parTransId="{E82FA7C6-6854-F241-9632-430C39CA4108}" sibTransId="{A644E699-8389-E941-983C-0E22C09631B3}"/>
    <dgm:cxn modelId="{B6DF711E-F25F-3045-9D09-46780C7EAECF}" srcId="{B91F5BC3-6656-FC45-91C8-54CBD3D22351}" destId="{7DA31D46-F04D-0A4E-BA17-210DA06DF4DC}" srcOrd="1" destOrd="0" parTransId="{007D6878-C3C8-8C4D-8B1F-B0519C8ECA3B}" sibTransId="{2AFCBC90-C824-7D49-91E5-9F2B06124AD2}"/>
    <dgm:cxn modelId="{ADD38F1E-81EF-3642-97A7-5AAEF41BEB6A}" type="presOf" srcId="{B8A6162D-3C51-9741-9CD3-288ED5BBC565}" destId="{1E755B27-03D5-8844-B8A7-B660546AB08D}" srcOrd="1" destOrd="0" presId="urn:microsoft.com/office/officeart/2005/8/layout/hierarchy3"/>
    <dgm:cxn modelId="{ECD4DE30-14F5-394D-AF53-2234A6EDCBD1}" type="presOf" srcId="{B91F5BC3-6656-FC45-91C8-54CBD3D22351}" destId="{DEA593DA-3D5D-5549-8D7C-1C5B3B4710D3}" srcOrd="0" destOrd="0" presId="urn:microsoft.com/office/officeart/2005/8/layout/hierarchy3"/>
    <dgm:cxn modelId="{5E8BCF41-0424-4F48-86B6-3055CC832463}" type="presOf" srcId="{B8A6162D-3C51-9741-9CD3-288ED5BBC565}" destId="{AADF016C-63AE-1641-B754-128BD805B7AC}" srcOrd="0" destOrd="0" presId="urn:microsoft.com/office/officeart/2005/8/layout/hierarchy3"/>
    <dgm:cxn modelId="{3B9E0648-7B4C-6841-A63D-6C97955793EE}" type="presOf" srcId="{7DA31D46-F04D-0A4E-BA17-210DA06DF4DC}" destId="{EA4A50A7-985B-8C4E-AF22-A86F4B1B6501}" srcOrd="1" destOrd="0" presId="urn:microsoft.com/office/officeart/2005/8/layout/hierarchy3"/>
    <dgm:cxn modelId="{2439E15C-AC1C-FF4F-9070-F667DC568B1B}" type="presOf" srcId="{7DA31D46-F04D-0A4E-BA17-210DA06DF4DC}" destId="{6B291126-5F0D-2847-A11C-0C30ED59C7F3}" srcOrd="0" destOrd="0" presId="urn:microsoft.com/office/officeart/2005/8/layout/hierarchy3"/>
    <dgm:cxn modelId="{13941787-2E81-9542-8E9B-788F6800EE11}" srcId="{7DA31D46-F04D-0A4E-BA17-210DA06DF4DC}" destId="{F910023B-9778-DA48-8CE9-2D5CEAEC6A29}" srcOrd="0" destOrd="0" parTransId="{25A60CB8-446E-864E-B62B-37A2AB7C617C}" sibTransId="{B5FBC43E-1965-9044-93A2-29B3D4E281A7}"/>
    <dgm:cxn modelId="{1D08C297-260F-6E49-8F81-74D55449C77B}" type="presOf" srcId="{F910023B-9778-DA48-8CE9-2D5CEAEC6A29}" destId="{6902D061-CCF8-C042-94A7-C354C4E03CFE}" srcOrd="0" destOrd="0" presId="urn:microsoft.com/office/officeart/2005/8/layout/hierarchy3"/>
    <dgm:cxn modelId="{2481F6B2-EF86-9144-9122-69E1BF95B646}" type="presOf" srcId="{3AD99C19-F471-A244-BC9B-D39D75192A14}" destId="{F314F818-1991-3449-9804-9984C58AAE9E}" srcOrd="0" destOrd="0" presId="urn:microsoft.com/office/officeart/2005/8/layout/hierarchy3"/>
    <dgm:cxn modelId="{483C4ABA-E573-8C4F-9AB5-D69AC2EE6D7F}" srcId="{B8A6162D-3C51-9741-9CD3-288ED5BBC565}" destId="{3AD99C19-F471-A244-BC9B-D39D75192A14}" srcOrd="0" destOrd="0" parTransId="{40496AFB-AE21-BD47-AB2E-DCB68BED5CC8}" sibTransId="{367B4DC5-164E-0346-B893-59A36DAA9EB9}"/>
    <dgm:cxn modelId="{84AF96DF-726B-AA4D-8B71-29113F33FD2A}" type="presOf" srcId="{40496AFB-AE21-BD47-AB2E-DCB68BED5CC8}" destId="{3714AFA5-4F8C-7647-8A7A-6B003BA90509}" srcOrd="0" destOrd="0" presId="urn:microsoft.com/office/officeart/2005/8/layout/hierarchy3"/>
    <dgm:cxn modelId="{188D58EE-7275-204F-956C-E7659E8270CC}" type="presOf" srcId="{25A60CB8-446E-864E-B62B-37A2AB7C617C}" destId="{C9F8DB6F-B3F2-8A46-8E32-DC461F1AE7B8}" srcOrd="0" destOrd="0" presId="urn:microsoft.com/office/officeart/2005/8/layout/hierarchy3"/>
    <dgm:cxn modelId="{1E4FB3C2-C7AE-7D4A-A58D-A37B4716B916}" type="presParOf" srcId="{DEA593DA-3D5D-5549-8D7C-1C5B3B4710D3}" destId="{09264B02-341E-E044-A4C9-0686BB619A74}" srcOrd="0" destOrd="0" presId="urn:microsoft.com/office/officeart/2005/8/layout/hierarchy3"/>
    <dgm:cxn modelId="{7D1F004A-D585-584B-AC47-E8EBA3286F4D}" type="presParOf" srcId="{09264B02-341E-E044-A4C9-0686BB619A74}" destId="{D1E93157-EE6F-D943-8C46-F4E3802E7C1C}" srcOrd="0" destOrd="0" presId="urn:microsoft.com/office/officeart/2005/8/layout/hierarchy3"/>
    <dgm:cxn modelId="{B66A0114-3928-E049-8F72-A2E346923832}" type="presParOf" srcId="{D1E93157-EE6F-D943-8C46-F4E3802E7C1C}" destId="{AADF016C-63AE-1641-B754-128BD805B7AC}" srcOrd="0" destOrd="0" presId="urn:microsoft.com/office/officeart/2005/8/layout/hierarchy3"/>
    <dgm:cxn modelId="{DDE7C0E2-CAFE-1849-B078-3A788C998AB0}" type="presParOf" srcId="{D1E93157-EE6F-D943-8C46-F4E3802E7C1C}" destId="{1E755B27-03D5-8844-B8A7-B660546AB08D}" srcOrd="1" destOrd="0" presId="urn:microsoft.com/office/officeart/2005/8/layout/hierarchy3"/>
    <dgm:cxn modelId="{E77B314E-41D9-A146-9C88-B36D9B8104EC}" type="presParOf" srcId="{09264B02-341E-E044-A4C9-0686BB619A74}" destId="{48C35685-F6C0-BC4C-9CA8-C6ACB9CA24F3}" srcOrd="1" destOrd="0" presId="urn:microsoft.com/office/officeart/2005/8/layout/hierarchy3"/>
    <dgm:cxn modelId="{D54FF476-4120-774C-B009-0CD414C4047C}" type="presParOf" srcId="{48C35685-F6C0-BC4C-9CA8-C6ACB9CA24F3}" destId="{3714AFA5-4F8C-7647-8A7A-6B003BA90509}" srcOrd="0" destOrd="0" presId="urn:microsoft.com/office/officeart/2005/8/layout/hierarchy3"/>
    <dgm:cxn modelId="{52AD006B-DCEC-FF4A-B541-4804AFCE3B15}" type="presParOf" srcId="{48C35685-F6C0-BC4C-9CA8-C6ACB9CA24F3}" destId="{F314F818-1991-3449-9804-9984C58AAE9E}" srcOrd="1" destOrd="0" presId="urn:microsoft.com/office/officeart/2005/8/layout/hierarchy3"/>
    <dgm:cxn modelId="{7263C943-7751-0440-A28C-2AAD155A0A95}" type="presParOf" srcId="{DEA593DA-3D5D-5549-8D7C-1C5B3B4710D3}" destId="{718D617E-2575-BD4A-85D2-2B008BEA168A}" srcOrd="1" destOrd="0" presId="urn:microsoft.com/office/officeart/2005/8/layout/hierarchy3"/>
    <dgm:cxn modelId="{CA1319F9-AA46-9240-BE97-1DC2284546CF}" type="presParOf" srcId="{718D617E-2575-BD4A-85D2-2B008BEA168A}" destId="{07FB219D-7DEE-5247-9F18-B71DFD57D0A2}" srcOrd="0" destOrd="0" presId="urn:microsoft.com/office/officeart/2005/8/layout/hierarchy3"/>
    <dgm:cxn modelId="{009B291B-7C66-BD4B-988F-C5FABAE6958D}" type="presParOf" srcId="{07FB219D-7DEE-5247-9F18-B71DFD57D0A2}" destId="{6B291126-5F0D-2847-A11C-0C30ED59C7F3}" srcOrd="0" destOrd="0" presId="urn:microsoft.com/office/officeart/2005/8/layout/hierarchy3"/>
    <dgm:cxn modelId="{C8A9229D-040F-B44A-A27F-B9D7E25F5E26}" type="presParOf" srcId="{07FB219D-7DEE-5247-9F18-B71DFD57D0A2}" destId="{EA4A50A7-985B-8C4E-AF22-A86F4B1B6501}" srcOrd="1" destOrd="0" presId="urn:microsoft.com/office/officeart/2005/8/layout/hierarchy3"/>
    <dgm:cxn modelId="{5A1956CC-A15E-EF4D-AA7A-A09CF84AB6FA}" type="presParOf" srcId="{718D617E-2575-BD4A-85D2-2B008BEA168A}" destId="{F16BD8F0-5D8C-FE49-B963-1B6C669BC426}" srcOrd="1" destOrd="0" presId="urn:microsoft.com/office/officeart/2005/8/layout/hierarchy3"/>
    <dgm:cxn modelId="{DCE1D82D-A3B5-CA4A-9D13-CB42D8C1282B}" type="presParOf" srcId="{F16BD8F0-5D8C-FE49-B963-1B6C669BC426}" destId="{C9F8DB6F-B3F2-8A46-8E32-DC461F1AE7B8}" srcOrd="0" destOrd="0" presId="urn:microsoft.com/office/officeart/2005/8/layout/hierarchy3"/>
    <dgm:cxn modelId="{D4DDA09A-8DE9-9042-A796-7E908348532E}" type="presParOf" srcId="{F16BD8F0-5D8C-FE49-B963-1B6C669BC426}" destId="{6902D061-CCF8-C042-94A7-C354C4E03CF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78065-C40C-E843-B59E-FC66AD4AACC2}" type="doc">
      <dgm:prSet loTypeId="urn:microsoft.com/office/officeart/2005/8/layout/lProcess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D7DEB6-D300-CA4C-B19C-DC4D561F4932}">
      <dgm:prSet/>
      <dgm:spPr/>
      <dgm:t>
        <a:bodyPr/>
        <a:lstStyle/>
        <a:p>
          <a:r>
            <a:rPr lang="it-IT" dirty="0"/>
            <a:t>12 h di formazione in modalità sincrona, con incontri on line </a:t>
          </a:r>
        </a:p>
      </dgm:t>
    </dgm:pt>
    <dgm:pt modelId="{9D10B5CE-A324-3E4B-BCC9-8D49080A3922}" type="parTrans" cxnId="{6564A692-B07D-D644-8620-D28569D01A39}">
      <dgm:prSet/>
      <dgm:spPr/>
      <dgm:t>
        <a:bodyPr/>
        <a:lstStyle/>
        <a:p>
          <a:endParaRPr lang="it-IT"/>
        </a:p>
      </dgm:t>
    </dgm:pt>
    <dgm:pt modelId="{9CD4F055-B267-AA48-9EAA-163AAB102EC4}" type="sibTrans" cxnId="{6564A692-B07D-D644-8620-D28569D01A39}">
      <dgm:prSet/>
      <dgm:spPr/>
      <dgm:t>
        <a:bodyPr/>
        <a:lstStyle/>
        <a:p>
          <a:endParaRPr lang="it-IT"/>
        </a:p>
      </dgm:t>
    </dgm:pt>
    <dgm:pt modelId="{8489BB70-56EA-A643-863F-8F57CE3D37BE}">
      <dgm:prSet/>
      <dgm:spPr/>
      <dgm:t>
        <a:bodyPr/>
        <a:lstStyle/>
        <a:p>
          <a:r>
            <a:rPr lang="it-IT" dirty="0"/>
            <a:t>9 h di formazione a distanza, con pacchetti di materiale didattico e pillole registrate</a:t>
          </a:r>
        </a:p>
      </dgm:t>
    </dgm:pt>
    <dgm:pt modelId="{5FE85ACF-FFFD-7D48-8F70-C6D39318C3A7}" type="parTrans" cxnId="{1B0E3DD3-EF19-4746-8A27-7FBC673EEC05}">
      <dgm:prSet/>
      <dgm:spPr/>
      <dgm:t>
        <a:bodyPr/>
        <a:lstStyle/>
        <a:p>
          <a:endParaRPr lang="it-IT"/>
        </a:p>
      </dgm:t>
    </dgm:pt>
    <dgm:pt modelId="{045953BD-F101-BC47-B11A-6AD709560F0C}" type="sibTrans" cxnId="{1B0E3DD3-EF19-4746-8A27-7FBC673EEC05}">
      <dgm:prSet/>
      <dgm:spPr/>
      <dgm:t>
        <a:bodyPr/>
        <a:lstStyle/>
        <a:p>
          <a:endParaRPr lang="it-IT"/>
        </a:p>
      </dgm:t>
    </dgm:pt>
    <dgm:pt modelId="{391A950B-3EB9-7341-9412-EE9F9FD768CE}">
      <dgm:prSet custT="1"/>
      <dgm:spPr/>
      <dgm:t>
        <a:bodyPr/>
        <a:lstStyle/>
        <a:p>
          <a:r>
            <a:rPr lang="it-IT" sz="2200" dirty="0">
              <a:solidFill>
                <a:srgbClr val="C00000"/>
              </a:solidFill>
            </a:rPr>
            <a:t>DURATA </a:t>
          </a:r>
        </a:p>
        <a:p>
          <a:r>
            <a:rPr lang="it-IT" sz="1800" dirty="0"/>
            <a:t>(settembre –dicembre 2021)</a:t>
          </a:r>
        </a:p>
      </dgm:t>
    </dgm:pt>
    <dgm:pt modelId="{6BE43391-5335-5940-9A7B-7FC424F03B6F}" type="parTrans" cxnId="{E7C9A459-DA6B-DF4F-BC41-2B3A8B98C07D}">
      <dgm:prSet/>
      <dgm:spPr/>
      <dgm:t>
        <a:bodyPr/>
        <a:lstStyle/>
        <a:p>
          <a:endParaRPr lang="it-IT"/>
        </a:p>
      </dgm:t>
    </dgm:pt>
    <dgm:pt modelId="{E5FED105-7933-EF4D-AA6A-337E347B78A2}" type="sibTrans" cxnId="{E7C9A459-DA6B-DF4F-BC41-2B3A8B98C07D}">
      <dgm:prSet/>
      <dgm:spPr/>
      <dgm:t>
        <a:bodyPr/>
        <a:lstStyle/>
        <a:p>
          <a:endParaRPr lang="it-IT"/>
        </a:p>
      </dgm:t>
    </dgm:pt>
    <dgm:pt modelId="{F6D565CC-C82B-AF4A-ABC0-AD404CFBB44C}">
      <dgm:prSet custT="1"/>
      <dgm:spPr/>
      <dgm:t>
        <a:bodyPr/>
        <a:lstStyle/>
        <a:p>
          <a:r>
            <a:rPr lang="it-IT" sz="2400" dirty="0">
              <a:solidFill>
                <a:srgbClr val="C00000"/>
              </a:solidFill>
            </a:rPr>
            <a:t>CONTENUTI</a:t>
          </a:r>
        </a:p>
      </dgm:t>
    </dgm:pt>
    <dgm:pt modelId="{06EDA051-348A-3149-8E5A-685EABCC9DC3}" type="parTrans" cxnId="{5E8BCFB4-A033-5848-83DD-BD9BEF1DDD4E}">
      <dgm:prSet/>
      <dgm:spPr/>
      <dgm:t>
        <a:bodyPr/>
        <a:lstStyle/>
        <a:p>
          <a:endParaRPr lang="it-IT"/>
        </a:p>
      </dgm:t>
    </dgm:pt>
    <dgm:pt modelId="{D88DA822-4800-644E-9EDE-96137BD5441F}" type="sibTrans" cxnId="{5E8BCFB4-A033-5848-83DD-BD9BEF1DDD4E}">
      <dgm:prSet/>
      <dgm:spPr/>
      <dgm:t>
        <a:bodyPr/>
        <a:lstStyle/>
        <a:p>
          <a:endParaRPr lang="it-IT"/>
        </a:p>
      </dgm:t>
    </dgm:pt>
    <dgm:pt modelId="{A0D4C30B-4EF2-E346-B872-81DDBDC5AECD}">
      <dgm:prSet/>
      <dgm:spPr/>
      <dgm:t>
        <a:bodyPr/>
        <a:lstStyle/>
        <a:p>
          <a:r>
            <a:rPr lang="it-IT" dirty="0"/>
            <a:t>-sul COME coinvolgere e attivare la comunità (metodi di ascolto attivo, di facilitazione, di risoluzione di conflitti)</a:t>
          </a:r>
        </a:p>
      </dgm:t>
    </dgm:pt>
    <dgm:pt modelId="{D71E5125-158B-4642-B5A7-68A54D4C178D}" type="parTrans" cxnId="{B527C59F-2960-1443-9C32-D207623C2E47}">
      <dgm:prSet/>
      <dgm:spPr/>
      <dgm:t>
        <a:bodyPr/>
        <a:lstStyle/>
        <a:p>
          <a:endParaRPr lang="it-IT"/>
        </a:p>
      </dgm:t>
    </dgm:pt>
    <dgm:pt modelId="{2FAAB111-98B6-C94A-BD25-DFA46EB5B66E}" type="sibTrans" cxnId="{B527C59F-2960-1443-9C32-D207623C2E47}">
      <dgm:prSet/>
      <dgm:spPr/>
      <dgm:t>
        <a:bodyPr/>
        <a:lstStyle/>
        <a:p>
          <a:endParaRPr lang="it-IT"/>
        </a:p>
      </dgm:t>
    </dgm:pt>
    <dgm:pt modelId="{444C9B0E-A4BE-9741-8167-3DD09D0C8D1B}">
      <dgm:prSet/>
      <dgm:spPr/>
      <dgm:t>
        <a:bodyPr/>
        <a:lstStyle/>
        <a:p>
          <a:r>
            <a:rPr lang="it-IT" dirty="0"/>
            <a:t>- sui metodi di azione civica </a:t>
          </a:r>
        </a:p>
      </dgm:t>
    </dgm:pt>
    <dgm:pt modelId="{88D4838A-7CD8-D847-9E5D-9EE9BADECD33}" type="parTrans" cxnId="{DBE7F473-1432-4D4C-8276-1BF066E839CC}">
      <dgm:prSet/>
      <dgm:spPr/>
      <dgm:t>
        <a:bodyPr/>
        <a:lstStyle/>
        <a:p>
          <a:endParaRPr lang="it-IT"/>
        </a:p>
      </dgm:t>
    </dgm:pt>
    <dgm:pt modelId="{30C9488A-610A-9742-93BF-D9FD52B79260}" type="sibTrans" cxnId="{DBE7F473-1432-4D4C-8276-1BF066E839CC}">
      <dgm:prSet/>
      <dgm:spPr/>
      <dgm:t>
        <a:bodyPr/>
        <a:lstStyle/>
        <a:p>
          <a:endParaRPr lang="it-IT"/>
        </a:p>
      </dgm:t>
    </dgm:pt>
    <dgm:pt modelId="{9FD08CC6-7B68-6247-8E04-B97AD9A5617C}">
      <dgm:prSet/>
      <dgm:spPr/>
      <dgm:t>
        <a:bodyPr/>
        <a:lstStyle/>
        <a:p>
          <a:r>
            <a:rPr lang="it-IT" dirty="0"/>
            <a:t>- sui temi (sia quelli a noi più cari che quelli più innovativi) per i quali si possono attivare le comunità </a:t>
          </a:r>
        </a:p>
      </dgm:t>
    </dgm:pt>
    <dgm:pt modelId="{BC29C73E-7003-214B-98D3-791C94DD472D}" type="parTrans" cxnId="{D0A9BD74-A977-8E45-997B-62D372203019}">
      <dgm:prSet/>
      <dgm:spPr/>
      <dgm:t>
        <a:bodyPr/>
        <a:lstStyle/>
        <a:p>
          <a:endParaRPr lang="it-IT"/>
        </a:p>
      </dgm:t>
    </dgm:pt>
    <dgm:pt modelId="{284FDD19-B4DC-7649-AAFF-599D35DA410A}" type="sibTrans" cxnId="{D0A9BD74-A977-8E45-997B-62D372203019}">
      <dgm:prSet/>
      <dgm:spPr/>
      <dgm:t>
        <a:bodyPr/>
        <a:lstStyle/>
        <a:p>
          <a:endParaRPr lang="it-IT"/>
        </a:p>
      </dgm:t>
    </dgm:pt>
    <dgm:pt modelId="{D3DBEC85-BE26-3E46-A917-32E5DE173CEE}" type="pres">
      <dgm:prSet presAssocID="{08A78065-C40C-E843-B59E-FC66AD4AACC2}" presName="Name0" presStyleCnt="0">
        <dgm:presLayoutVars>
          <dgm:dir/>
          <dgm:animLvl val="lvl"/>
          <dgm:resizeHandles val="exact"/>
        </dgm:presLayoutVars>
      </dgm:prSet>
      <dgm:spPr/>
    </dgm:pt>
    <dgm:pt modelId="{2DBAB350-A43B-E044-9E51-5708283A9CE1}" type="pres">
      <dgm:prSet presAssocID="{391A950B-3EB9-7341-9412-EE9F9FD768CE}" presName="vertFlow" presStyleCnt="0"/>
      <dgm:spPr/>
    </dgm:pt>
    <dgm:pt modelId="{A5B9E303-DD4F-E940-88C6-0C16B157E460}" type="pres">
      <dgm:prSet presAssocID="{391A950B-3EB9-7341-9412-EE9F9FD768CE}" presName="header" presStyleLbl="node1" presStyleIdx="0" presStyleCnt="2"/>
      <dgm:spPr/>
    </dgm:pt>
    <dgm:pt modelId="{22561AA5-E79D-8B44-9400-B8D8608A8C4E}" type="pres">
      <dgm:prSet presAssocID="{9D10B5CE-A324-3E4B-BCC9-8D49080A3922}" presName="parTrans" presStyleLbl="sibTrans2D1" presStyleIdx="0" presStyleCnt="5"/>
      <dgm:spPr/>
    </dgm:pt>
    <dgm:pt modelId="{DD76F560-0C6F-784E-9131-F597950D1FEB}" type="pres">
      <dgm:prSet presAssocID="{F6D7DEB6-D300-CA4C-B19C-DC4D561F4932}" presName="child" presStyleLbl="alignAccFollowNode1" presStyleIdx="0" presStyleCnt="5">
        <dgm:presLayoutVars>
          <dgm:chMax val="0"/>
          <dgm:bulletEnabled val="1"/>
        </dgm:presLayoutVars>
      </dgm:prSet>
      <dgm:spPr/>
    </dgm:pt>
    <dgm:pt modelId="{2DC06459-7EEC-A243-89C2-FFFE28EE6E7E}" type="pres">
      <dgm:prSet presAssocID="{9CD4F055-B267-AA48-9EAA-163AAB102EC4}" presName="sibTrans" presStyleLbl="sibTrans2D1" presStyleIdx="1" presStyleCnt="5"/>
      <dgm:spPr/>
    </dgm:pt>
    <dgm:pt modelId="{5FD803AE-1D20-AA42-BA52-5706E19F8390}" type="pres">
      <dgm:prSet presAssocID="{8489BB70-56EA-A643-863F-8F57CE3D37BE}" presName="child" presStyleLbl="alignAccFollowNode1" presStyleIdx="1" presStyleCnt="5">
        <dgm:presLayoutVars>
          <dgm:chMax val="0"/>
          <dgm:bulletEnabled val="1"/>
        </dgm:presLayoutVars>
      </dgm:prSet>
      <dgm:spPr/>
    </dgm:pt>
    <dgm:pt modelId="{10A99515-636F-FF4A-BBE5-26DB99C51F70}" type="pres">
      <dgm:prSet presAssocID="{391A950B-3EB9-7341-9412-EE9F9FD768CE}" presName="hSp" presStyleCnt="0"/>
      <dgm:spPr/>
    </dgm:pt>
    <dgm:pt modelId="{A085C292-EFC5-2C4F-B6F6-922709DA951F}" type="pres">
      <dgm:prSet presAssocID="{F6D565CC-C82B-AF4A-ABC0-AD404CFBB44C}" presName="vertFlow" presStyleCnt="0"/>
      <dgm:spPr/>
    </dgm:pt>
    <dgm:pt modelId="{8891674E-A64C-EE47-A445-A92846094ECD}" type="pres">
      <dgm:prSet presAssocID="{F6D565CC-C82B-AF4A-ABC0-AD404CFBB44C}" presName="header" presStyleLbl="node1" presStyleIdx="1" presStyleCnt="2"/>
      <dgm:spPr/>
    </dgm:pt>
    <dgm:pt modelId="{5C7C31E9-3423-CA4C-A1BB-78867E83EC33}" type="pres">
      <dgm:prSet presAssocID="{D71E5125-158B-4642-B5A7-68A54D4C178D}" presName="parTrans" presStyleLbl="sibTrans2D1" presStyleIdx="2" presStyleCnt="5"/>
      <dgm:spPr/>
    </dgm:pt>
    <dgm:pt modelId="{9C7AE7DF-E833-D842-AD5F-2B42A482C870}" type="pres">
      <dgm:prSet presAssocID="{A0D4C30B-4EF2-E346-B872-81DDBDC5AECD}" presName="child" presStyleLbl="alignAccFollowNode1" presStyleIdx="2" presStyleCnt="5">
        <dgm:presLayoutVars>
          <dgm:chMax val="0"/>
          <dgm:bulletEnabled val="1"/>
        </dgm:presLayoutVars>
      </dgm:prSet>
      <dgm:spPr/>
    </dgm:pt>
    <dgm:pt modelId="{89593A3D-F5CF-944A-BBEE-C8CCA6CFCA29}" type="pres">
      <dgm:prSet presAssocID="{2FAAB111-98B6-C94A-BD25-DFA46EB5B66E}" presName="sibTrans" presStyleLbl="sibTrans2D1" presStyleIdx="3" presStyleCnt="5"/>
      <dgm:spPr/>
    </dgm:pt>
    <dgm:pt modelId="{2F4A33B2-EF78-C644-96E5-049BD657592B}" type="pres">
      <dgm:prSet presAssocID="{444C9B0E-A4BE-9741-8167-3DD09D0C8D1B}" presName="child" presStyleLbl="alignAccFollowNode1" presStyleIdx="3" presStyleCnt="5">
        <dgm:presLayoutVars>
          <dgm:chMax val="0"/>
          <dgm:bulletEnabled val="1"/>
        </dgm:presLayoutVars>
      </dgm:prSet>
      <dgm:spPr/>
    </dgm:pt>
    <dgm:pt modelId="{7AF0A772-A6FB-D34E-934E-92B58ABD9457}" type="pres">
      <dgm:prSet presAssocID="{30C9488A-610A-9742-93BF-D9FD52B79260}" presName="sibTrans" presStyleLbl="sibTrans2D1" presStyleIdx="4" presStyleCnt="5"/>
      <dgm:spPr/>
    </dgm:pt>
    <dgm:pt modelId="{9BF6162B-D78C-BC4B-A7E2-F9E998A22BEB}" type="pres">
      <dgm:prSet presAssocID="{9FD08CC6-7B68-6247-8E04-B97AD9A5617C}" presName="child" presStyleLbl="alignAccFollowNode1" presStyleIdx="4" presStyleCnt="5">
        <dgm:presLayoutVars>
          <dgm:chMax val="0"/>
          <dgm:bulletEnabled val="1"/>
        </dgm:presLayoutVars>
      </dgm:prSet>
      <dgm:spPr/>
    </dgm:pt>
  </dgm:ptLst>
  <dgm:cxnLst>
    <dgm:cxn modelId="{1E59640F-2D3C-3A48-8285-583C373F85FE}" type="presOf" srcId="{D71E5125-158B-4642-B5A7-68A54D4C178D}" destId="{5C7C31E9-3423-CA4C-A1BB-78867E83EC33}" srcOrd="0" destOrd="0" presId="urn:microsoft.com/office/officeart/2005/8/layout/lProcess1"/>
    <dgm:cxn modelId="{DAF6A311-076D-7541-A7BC-FE0F91EB56F3}" type="presOf" srcId="{8489BB70-56EA-A643-863F-8F57CE3D37BE}" destId="{5FD803AE-1D20-AA42-BA52-5706E19F8390}" srcOrd="0" destOrd="0" presId="urn:microsoft.com/office/officeart/2005/8/layout/lProcess1"/>
    <dgm:cxn modelId="{4D70A124-6FF6-4045-A9BB-ACFC70608132}" type="presOf" srcId="{9D10B5CE-A324-3E4B-BCC9-8D49080A3922}" destId="{22561AA5-E79D-8B44-9400-B8D8608A8C4E}" srcOrd="0" destOrd="0" presId="urn:microsoft.com/office/officeart/2005/8/layout/lProcess1"/>
    <dgm:cxn modelId="{5CE71640-3CE3-6743-8A36-73C0E38BE2D1}" type="presOf" srcId="{391A950B-3EB9-7341-9412-EE9F9FD768CE}" destId="{A5B9E303-DD4F-E940-88C6-0C16B157E460}" srcOrd="0" destOrd="0" presId="urn:microsoft.com/office/officeart/2005/8/layout/lProcess1"/>
    <dgm:cxn modelId="{21B2034E-B51B-4F4C-B917-BFDC7A7281B2}" type="presOf" srcId="{30C9488A-610A-9742-93BF-D9FD52B79260}" destId="{7AF0A772-A6FB-D34E-934E-92B58ABD9457}" srcOrd="0" destOrd="0" presId="urn:microsoft.com/office/officeart/2005/8/layout/lProcess1"/>
    <dgm:cxn modelId="{E7C9A459-DA6B-DF4F-BC41-2B3A8B98C07D}" srcId="{08A78065-C40C-E843-B59E-FC66AD4AACC2}" destId="{391A950B-3EB9-7341-9412-EE9F9FD768CE}" srcOrd="0" destOrd="0" parTransId="{6BE43391-5335-5940-9A7B-7FC424F03B6F}" sibTransId="{E5FED105-7933-EF4D-AA6A-337E347B78A2}"/>
    <dgm:cxn modelId="{DBE7F473-1432-4D4C-8276-1BF066E839CC}" srcId="{F6D565CC-C82B-AF4A-ABC0-AD404CFBB44C}" destId="{444C9B0E-A4BE-9741-8167-3DD09D0C8D1B}" srcOrd="1" destOrd="0" parTransId="{88D4838A-7CD8-D847-9E5D-9EE9BADECD33}" sibTransId="{30C9488A-610A-9742-93BF-D9FD52B79260}"/>
    <dgm:cxn modelId="{D0A9BD74-A977-8E45-997B-62D372203019}" srcId="{F6D565CC-C82B-AF4A-ABC0-AD404CFBB44C}" destId="{9FD08CC6-7B68-6247-8E04-B97AD9A5617C}" srcOrd="2" destOrd="0" parTransId="{BC29C73E-7003-214B-98D3-791C94DD472D}" sibTransId="{284FDD19-B4DC-7649-AAFF-599D35DA410A}"/>
    <dgm:cxn modelId="{57F8FA7C-5EE7-1642-9A47-197155F336F4}" type="presOf" srcId="{F6D7DEB6-D300-CA4C-B19C-DC4D561F4932}" destId="{DD76F560-0C6F-784E-9131-F597950D1FEB}" srcOrd="0" destOrd="0" presId="urn:microsoft.com/office/officeart/2005/8/layout/lProcess1"/>
    <dgm:cxn modelId="{3604CC7F-0F0A-474C-9315-12E21DFE2126}" type="presOf" srcId="{444C9B0E-A4BE-9741-8167-3DD09D0C8D1B}" destId="{2F4A33B2-EF78-C644-96E5-049BD657592B}" srcOrd="0" destOrd="0" presId="urn:microsoft.com/office/officeart/2005/8/layout/lProcess1"/>
    <dgm:cxn modelId="{2A19ED8A-3413-AD49-B004-FE4887C621BD}" type="presOf" srcId="{9CD4F055-B267-AA48-9EAA-163AAB102EC4}" destId="{2DC06459-7EEC-A243-89C2-FFFE28EE6E7E}" srcOrd="0" destOrd="0" presId="urn:microsoft.com/office/officeart/2005/8/layout/lProcess1"/>
    <dgm:cxn modelId="{6564A692-B07D-D644-8620-D28569D01A39}" srcId="{391A950B-3EB9-7341-9412-EE9F9FD768CE}" destId="{F6D7DEB6-D300-CA4C-B19C-DC4D561F4932}" srcOrd="0" destOrd="0" parTransId="{9D10B5CE-A324-3E4B-BCC9-8D49080A3922}" sibTransId="{9CD4F055-B267-AA48-9EAA-163AAB102EC4}"/>
    <dgm:cxn modelId="{7EAA9A9C-7018-5F4C-B83F-538ED654AD77}" type="presOf" srcId="{2FAAB111-98B6-C94A-BD25-DFA46EB5B66E}" destId="{89593A3D-F5CF-944A-BBEE-C8CCA6CFCA29}" srcOrd="0" destOrd="0" presId="urn:microsoft.com/office/officeart/2005/8/layout/lProcess1"/>
    <dgm:cxn modelId="{B527C59F-2960-1443-9C32-D207623C2E47}" srcId="{F6D565CC-C82B-AF4A-ABC0-AD404CFBB44C}" destId="{A0D4C30B-4EF2-E346-B872-81DDBDC5AECD}" srcOrd="0" destOrd="0" parTransId="{D71E5125-158B-4642-B5A7-68A54D4C178D}" sibTransId="{2FAAB111-98B6-C94A-BD25-DFA46EB5B66E}"/>
    <dgm:cxn modelId="{5E8BCFB4-A033-5848-83DD-BD9BEF1DDD4E}" srcId="{08A78065-C40C-E843-B59E-FC66AD4AACC2}" destId="{F6D565CC-C82B-AF4A-ABC0-AD404CFBB44C}" srcOrd="1" destOrd="0" parTransId="{06EDA051-348A-3149-8E5A-685EABCC9DC3}" sibTransId="{D88DA822-4800-644E-9EDE-96137BD5441F}"/>
    <dgm:cxn modelId="{CACD23D3-FACC-D148-9DEE-033882CD6B09}" type="presOf" srcId="{9FD08CC6-7B68-6247-8E04-B97AD9A5617C}" destId="{9BF6162B-D78C-BC4B-A7E2-F9E998A22BEB}" srcOrd="0" destOrd="0" presId="urn:microsoft.com/office/officeart/2005/8/layout/lProcess1"/>
    <dgm:cxn modelId="{1B0E3DD3-EF19-4746-8A27-7FBC673EEC05}" srcId="{391A950B-3EB9-7341-9412-EE9F9FD768CE}" destId="{8489BB70-56EA-A643-863F-8F57CE3D37BE}" srcOrd="1" destOrd="0" parTransId="{5FE85ACF-FFFD-7D48-8F70-C6D39318C3A7}" sibTransId="{045953BD-F101-BC47-B11A-6AD709560F0C}"/>
    <dgm:cxn modelId="{84284CE7-54C9-CC47-AD9F-6541C250AB1C}" type="presOf" srcId="{A0D4C30B-4EF2-E346-B872-81DDBDC5AECD}" destId="{9C7AE7DF-E833-D842-AD5F-2B42A482C870}" srcOrd="0" destOrd="0" presId="urn:microsoft.com/office/officeart/2005/8/layout/lProcess1"/>
    <dgm:cxn modelId="{5E726DE8-0F69-B94A-ABBF-6B5FBEDEB8C7}" type="presOf" srcId="{F6D565CC-C82B-AF4A-ABC0-AD404CFBB44C}" destId="{8891674E-A64C-EE47-A445-A92846094ECD}" srcOrd="0" destOrd="0" presId="urn:microsoft.com/office/officeart/2005/8/layout/lProcess1"/>
    <dgm:cxn modelId="{C03664FE-DDA1-1743-8BDE-5F9490D8CEAA}" type="presOf" srcId="{08A78065-C40C-E843-B59E-FC66AD4AACC2}" destId="{D3DBEC85-BE26-3E46-A917-32E5DE173CEE}" srcOrd="0" destOrd="0" presId="urn:microsoft.com/office/officeart/2005/8/layout/lProcess1"/>
    <dgm:cxn modelId="{45EA5648-E3D2-A441-968C-D9C5623A1CC7}" type="presParOf" srcId="{D3DBEC85-BE26-3E46-A917-32E5DE173CEE}" destId="{2DBAB350-A43B-E044-9E51-5708283A9CE1}" srcOrd="0" destOrd="0" presId="urn:microsoft.com/office/officeart/2005/8/layout/lProcess1"/>
    <dgm:cxn modelId="{CBBA487C-8A38-F14F-8998-1A6D254EC387}" type="presParOf" srcId="{2DBAB350-A43B-E044-9E51-5708283A9CE1}" destId="{A5B9E303-DD4F-E940-88C6-0C16B157E460}" srcOrd="0" destOrd="0" presId="urn:microsoft.com/office/officeart/2005/8/layout/lProcess1"/>
    <dgm:cxn modelId="{8B749472-A3C3-5E45-8BC7-C12321DD7461}" type="presParOf" srcId="{2DBAB350-A43B-E044-9E51-5708283A9CE1}" destId="{22561AA5-E79D-8B44-9400-B8D8608A8C4E}" srcOrd="1" destOrd="0" presId="urn:microsoft.com/office/officeart/2005/8/layout/lProcess1"/>
    <dgm:cxn modelId="{A4504172-B1EA-2846-BC16-8AB8AB0C35B4}" type="presParOf" srcId="{2DBAB350-A43B-E044-9E51-5708283A9CE1}" destId="{DD76F560-0C6F-784E-9131-F597950D1FEB}" srcOrd="2" destOrd="0" presId="urn:microsoft.com/office/officeart/2005/8/layout/lProcess1"/>
    <dgm:cxn modelId="{BDC2F7E0-0925-F145-A94D-33E8233D7265}" type="presParOf" srcId="{2DBAB350-A43B-E044-9E51-5708283A9CE1}" destId="{2DC06459-7EEC-A243-89C2-FFFE28EE6E7E}" srcOrd="3" destOrd="0" presId="urn:microsoft.com/office/officeart/2005/8/layout/lProcess1"/>
    <dgm:cxn modelId="{45343912-FFBB-D24A-A85E-37C74F392DBA}" type="presParOf" srcId="{2DBAB350-A43B-E044-9E51-5708283A9CE1}" destId="{5FD803AE-1D20-AA42-BA52-5706E19F8390}" srcOrd="4" destOrd="0" presId="urn:microsoft.com/office/officeart/2005/8/layout/lProcess1"/>
    <dgm:cxn modelId="{94D329EA-D616-CA45-A736-0DC33551B95A}" type="presParOf" srcId="{D3DBEC85-BE26-3E46-A917-32E5DE173CEE}" destId="{10A99515-636F-FF4A-BBE5-26DB99C51F70}" srcOrd="1" destOrd="0" presId="urn:microsoft.com/office/officeart/2005/8/layout/lProcess1"/>
    <dgm:cxn modelId="{5CF9380F-6ADE-A041-92D1-91DACC824457}" type="presParOf" srcId="{D3DBEC85-BE26-3E46-A917-32E5DE173CEE}" destId="{A085C292-EFC5-2C4F-B6F6-922709DA951F}" srcOrd="2" destOrd="0" presId="urn:microsoft.com/office/officeart/2005/8/layout/lProcess1"/>
    <dgm:cxn modelId="{50F9D6F6-7AD3-ED46-AFBB-A33BD845212C}" type="presParOf" srcId="{A085C292-EFC5-2C4F-B6F6-922709DA951F}" destId="{8891674E-A64C-EE47-A445-A92846094ECD}" srcOrd="0" destOrd="0" presId="urn:microsoft.com/office/officeart/2005/8/layout/lProcess1"/>
    <dgm:cxn modelId="{024B931B-D0D8-F44A-B4D7-F13872B71091}" type="presParOf" srcId="{A085C292-EFC5-2C4F-B6F6-922709DA951F}" destId="{5C7C31E9-3423-CA4C-A1BB-78867E83EC33}" srcOrd="1" destOrd="0" presId="urn:microsoft.com/office/officeart/2005/8/layout/lProcess1"/>
    <dgm:cxn modelId="{A8008E0B-E1CF-9F4D-8929-8725084864C4}" type="presParOf" srcId="{A085C292-EFC5-2C4F-B6F6-922709DA951F}" destId="{9C7AE7DF-E833-D842-AD5F-2B42A482C870}" srcOrd="2" destOrd="0" presId="urn:microsoft.com/office/officeart/2005/8/layout/lProcess1"/>
    <dgm:cxn modelId="{56175345-C9DD-084E-96A8-7619414109C1}" type="presParOf" srcId="{A085C292-EFC5-2C4F-B6F6-922709DA951F}" destId="{89593A3D-F5CF-944A-BBEE-C8CCA6CFCA29}" srcOrd="3" destOrd="0" presId="urn:microsoft.com/office/officeart/2005/8/layout/lProcess1"/>
    <dgm:cxn modelId="{A4464799-673E-A447-93E6-5812F43FB969}" type="presParOf" srcId="{A085C292-EFC5-2C4F-B6F6-922709DA951F}" destId="{2F4A33B2-EF78-C644-96E5-049BD657592B}" srcOrd="4" destOrd="0" presId="urn:microsoft.com/office/officeart/2005/8/layout/lProcess1"/>
    <dgm:cxn modelId="{70F0FCDE-780B-4442-90E3-C1CCE46951EA}" type="presParOf" srcId="{A085C292-EFC5-2C4F-B6F6-922709DA951F}" destId="{7AF0A772-A6FB-D34E-934E-92B58ABD9457}" srcOrd="5" destOrd="0" presId="urn:microsoft.com/office/officeart/2005/8/layout/lProcess1"/>
    <dgm:cxn modelId="{D557D5F7-84AF-BB4E-A41C-5C8A4D0BCC24}" type="presParOf" srcId="{A085C292-EFC5-2C4F-B6F6-922709DA951F}" destId="{9BF6162B-D78C-BC4B-A7E2-F9E998A22BEB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F016C-63AE-1641-B754-128BD805B7AC}">
      <dsp:nvSpPr>
        <dsp:cNvPr id="0" name=""/>
        <dsp:cNvSpPr/>
      </dsp:nvSpPr>
      <dsp:spPr>
        <a:xfrm>
          <a:off x="1322705" y="2203"/>
          <a:ext cx="2881288" cy="1150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Durante l’AZIONE 2 – </a:t>
          </a:r>
          <a:r>
            <a:rPr lang="it-IT" sz="1800" kern="1200" dirty="0">
              <a:solidFill>
                <a:srgbClr val="C00000"/>
              </a:solidFill>
            </a:rPr>
            <a:t>Empowerment delle 20 comunità coinvolte nel progetto</a:t>
          </a:r>
          <a:endParaRPr lang="it-IT" sz="1800" kern="1200" dirty="0"/>
        </a:p>
      </dsp:txBody>
      <dsp:txXfrm>
        <a:off x="1356405" y="35903"/>
        <a:ext cx="2813888" cy="1083219"/>
      </dsp:txXfrm>
    </dsp:sp>
    <dsp:sp modelId="{3714AFA5-4F8C-7647-8A7A-6B003BA90509}">
      <dsp:nvSpPr>
        <dsp:cNvPr id="0" name=""/>
        <dsp:cNvSpPr/>
      </dsp:nvSpPr>
      <dsp:spPr>
        <a:xfrm>
          <a:off x="1610833" y="1152822"/>
          <a:ext cx="288128" cy="126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028"/>
              </a:lnTo>
              <a:lnTo>
                <a:pt x="288128" y="1263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F818-1991-3449-9804-9984C58AAE9E}">
      <dsp:nvSpPr>
        <dsp:cNvPr id="0" name=""/>
        <dsp:cNvSpPr/>
      </dsp:nvSpPr>
      <dsp:spPr>
        <a:xfrm>
          <a:off x="1898962" y="1573831"/>
          <a:ext cx="2694461" cy="1684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hanno una funzione di sostegno delle comunità nella elaborazione partecipata di quegli strumenti funzionali alle azioni di interesse generale che si vorranno mettere in campo e cioè: la mappa territoriale e la strategia comunitaria</a:t>
          </a:r>
        </a:p>
      </dsp:txBody>
      <dsp:txXfrm>
        <a:off x="1948286" y="1623155"/>
        <a:ext cx="2595813" cy="1585390"/>
      </dsp:txXfrm>
    </dsp:sp>
    <dsp:sp modelId="{6B291126-5F0D-2847-A11C-0C30ED59C7F3}">
      <dsp:nvSpPr>
        <dsp:cNvPr id="0" name=""/>
        <dsp:cNvSpPr/>
      </dsp:nvSpPr>
      <dsp:spPr>
        <a:xfrm>
          <a:off x="5046012" y="2203"/>
          <a:ext cx="3123857" cy="1201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Durante l'AZIONE 3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C00000"/>
              </a:solidFill>
            </a:rPr>
            <a:t>Azione sperimentale di community engagement</a:t>
          </a:r>
        </a:p>
      </dsp:txBody>
      <dsp:txXfrm>
        <a:off x="5081209" y="37400"/>
        <a:ext cx="3053463" cy="1131335"/>
      </dsp:txXfrm>
    </dsp:sp>
    <dsp:sp modelId="{C9F8DB6F-B3F2-8A46-8E32-DC461F1AE7B8}">
      <dsp:nvSpPr>
        <dsp:cNvPr id="0" name=""/>
        <dsp:cNvSpPr/>
      </dsp:nvSpPr>
      <dsp:spPr>
        <a:xfrm>
          <a:off x="5358398" y="1203932"/>
          <a:ext cx="312385" cy="126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028"/>
              </a:lnTo>
              <a:lnTo>
                <a:pt x="312385" y="1263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2D061-CCF8-C042-94A7-C354C4E03CFE}">
      <dsp:nvSpPr>
        <dsp:cNvPr id="0" name=""/>
        <dsp:cNvSpPr/>
      </dsp:nvSpPr>
      <dsp:spPr>
        <a:xfrm>
          <a:off x="5670783" y="1624942"/>
          <a:ext cx="2694461" cy="1684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hanno una funzione di sostegno nel coinvolgimento delle comunità nella elaborazione del Piano di resilienza e nella presentazione pubblica del Piano</a:t>
          </a:r>
        </a:p>
      </dsp:txBody>
      <dsp:txXfrm>
        <a:off x="5720107" y="1674266"/>
        <a:ext cx="2595813" cy="1585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9E303-DD4F-E940-88C6-0C16B157E460}">
      <dsp:nvSpPr>
        <dsp:cNvPr id="0" name=""/>
        <dsp:cNvSpPr/>
      </dsp:nvSpPr>
      <dsp:spPr>
        <a:xfrm>
          <a:off x="1447831" y="239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rgbClr val="C00000"/>
              </a:solidFill>
            </a:rPr>
            <a:t>DURATA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(settembre –dicembre 2021)</a:t>
          </a:r>
        </a:p>
      </dsp:txBody>
      <dsp:txXfrm>
        <a:off x="1473065" y="25473"/>
        <a:ext cx="3395757" cy="811088"/>
      </dsp:txXfrm>
    </dsp:sp>
    <dsp:sp modelId="{22561AA5-E79D-8B44-9400-B8D8608A8C4E}">
      <dsp:nvSpPr>
        <dsp:cNvPr id="0" name=""/>
        <dsp:cNvSpPr/>
      </dsp:nvSpPr>
      <dsp:spPr>
        <a:xfrm rot="5400000">
          <a:off x="3095558" y="937181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6F560-0C6F-784E-9131-F597950D1FEB}">
      <dsp:nvSpPr>
        <dsp:cNvPr id="0" name=""/>
        <dsp:cNvSpPr/>
      </dsp:nvSpPr>
      <dsp:spPr>
        <a:xfrm>
          <a:off x="1447831" y="1163340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12 h di formazione in modalità sincrona, con incontri on line </a:t>
          </a:r>
        </a:p>
      </dsp:txBody>
      <dsp:txXfrm>
        <a:off x="1473065" y="1188574"/>
        <a:ext cx="3395757" cy="811088"/>
      </dsp:txXfrm>
    </dsp:sp>
    <dsp:sp modelId="{2DC06459-7EEC-A243-89C2-FFFE28EE6E7E}">
      <dsp:nvSpPr>
        <dsp:cNvPr id="0" name=""/>
        <dsp:cNvSpPr/>
      </dsp:nvSpPr>
      <dsp:spPr>
        <a:xfrm rot="5400000">
          <a:off x="3095558" y="2100282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803AE-1D20-AA42-BA52-5706E19F8390}">
      <dsp:nvSpPr>
        <dsp:cNvPr id="0" name=""/>
        <dsp:cNvSpPr/>
      </dsp:nvSpPr>
      <dsp:spPr>
        <a:xfrm>
          <a:off x="1447831" y="2326441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9 h di formazione a distanza, con pacchetti di materiale didattico e pillole registrate</a:t>
          </a:r>
        </a:p>
      </dsp:txBody>
      <dsp:txXfrm>
        <a:off x="1473065" y="2351675"/>
        <a:ext cx="3395757" cy="811088"/>
      </dsp:txXfrm>
    </dsp:sp>
    <dsp:sp modelId="{8891674E-A64C-EE47-A445-A92846094ECD}">
      <dsp:nvSpPr>
        <dsp:cNvPr id="0" name=""/>
        <dsp:cNvSpPr/>
      </dsp:nvSpPr>
      <dsp:spPr>
        <a:xfrm>
          <a:off x="5376529" y="239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rgbClr val="C00000"/>
              </a:solidFill>
            </a:rPr>
            <a:t>CONTENUTI</a:t>
          </a:r>
        </a:p>
      </dsp:txBody>
      <dsp:txXfrm>
        <a:off x="5401763" y="25473"/>
        <a:ext cx="3395757" cy="811088"/>
      </dsp:txXfrm>
    </dsp:sp>
    <dsp:sp modelId="{5C7C31E9-3423-CA4C-A1BB-78867E83EC33}">
      <dsp:nvSpPr>
        <dsp:cNvPr id="0" name=""/>
        <dsp:cNvSpPr/>
      </dsp:nvSpPr>
      <dsp:spPr>
        <a:xfrm rot="5400000">
          <a:off x="7024255" y="937181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AE7DF-E833-D842-AD5F-2B42A482C870}">
      <dsp:nvSpPr>
        <dsp:cNvPr id="0" name=""/>
        <dsp:cNvSpPr/>
      </dsp:nvSpPr>
      <dsp:spPr>
        <a:xfrm>
          <a:off x="5376529" y="1163340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-sul COME coinvolgere e attivare la comunità (metodi di ascolto attivo, di facilitazione, di risoluzione di conflitti)</a:t>
          </a:r>
        </a:p>
      </dsp:txBody>
      <dsp:txXfrm>
        <a:off x="5401763" y="1188574"/>
        <a:ext cx="3395757" cy="811088"/>
      </dsp:txXfrm>
    </dsp:sp>
    <dsp:sp modelId="{89593A3D-F5CF-944A-BBEE-C8CCA6CFCA29}">
      <dsp:nvSpPr>
        <dsp:cNvPr id="0" name=""/>
        <dsp:cNvSpPr/>
      </dsp:nvSpPr>
      <dsp:spPr>
        <a:xfrm rot="5400000">
          <a:off x="7024255" y="2100282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A33B2-EF78-C644-96E5-049BD657592B}">
      <dsp:nvSpPr>
        <dsp:cNvPr id="0" name=""/>
        <dsp:cNvSpPr/>
      </dsp:nvSpPr>
      <dsp:spPr>
        <a:xfrm>
          <a:off x="5376529" y="2326441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- sui metodi di azione civica </a:t>
          </a:r>
        </a:p>
      </dsp:txBody>
      <dsp:txXfrm>
        <a:off x="5401763" y="2351675"/>
        <a:ext cx="3395757" cy="811088"/>
      </dsp:txXfrm>
    </dsp:sp>
    <dsp:sp modelId="{7AF0A772-A6FB-D34E-934E-92B58ABD9457}">
      <dsp:nvSpPr>
        <dsp:cNvPr id="0" name=""/>
        <dsp:cNvSpPr/>
      </dsp:nvSpPr>
      <dsp:spPr>
        <a:xfrm rot="5400000">
          <a:off x="7024255" y="3263383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6162B-D78C-BC4B-A7E2-F9E998A22BEB}">
      <dsp:nvSpPr>
        <dsp:cNvPr id="0" name=""/>
        <dsp:cNvSpPr/>
      </dsp:nvSpPr>
      <dsp:spPr>
        <a:xfrm>
          <a:off x="5376529" y="3489542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- sui temi (sia quelli a noi più cari che quelli più innovativi) per i quali si possono attivare le comunità </a:t>
          </a:r>
        </a:p>
      </dsp:txBody>
      <dsp:txXfrm>
        <a:off x="5401763" y="3514776"/>
        <a:ext cx="3395757" cy="811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39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97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06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2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67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89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44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3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1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95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39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658F-0855-4436-B6D1-E93A01B0FFB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B7D8F-D033-4388-9D86-E03C3BAEB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9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1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788929"/>
            <a:ext cx="10058400" cy="67468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Struttura</a:t>
            </a:r>
            <a:r>
              <a:rPr lang="it-IT" sz="6600" b="1" dirty="0">
                <a:solidFill>
                  <a:srgbClr val="C00000"/>
                </a:solidFill>
                <a:latin typeface="Wedding Chardonnay" pitchFamily="2" charset="77"/>
                <a:cs typeface="Arial" panose="020B0604020202020204" pitchFamily="34" charset="0"/>
              </a:rPr>
              <a:t> </a:t>
            </a:r>
            <a:r>
              <a:rPr lang="it-IT" sz="3600" b="1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Organizzativa di Progetto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5DB0F7C6-76AC-CF4D-B82B-9F9833E21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1511029"/>
            <a:ext cx="10426700" cy="3746500"/>
          </a:xfrm>
        </p:spPr>
      </p:pic>
    </p:spTree>
    <p:extLst>
      <p:ext uri="{BB962C8B-B14F-4D97-AF65-F5344CB8AC3E}">
        <p14:creationId xmlns:p14="http://schemas.microsoft.com/office/powerpoint/2010/main" val="178243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278" y="784882"/>
            <a:ext cx="9011424" cy="67468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Come nasce il progetto Community Pro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278" y="1636055"/>
            <a:ext cx="10015034" cy="3762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sfide contemporanee, e future, pongono al centro delle agende nazionali e internazionali la necessità delle città e dei territori di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sapersi trasformare in contesti inclusivi, partecipativi e resilienti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Nel futuro non sarà sufficiente solo adattarsi ai cambiamenti, ma sarà necessario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saperli fronteggiare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attraverso una corretta pianificazione nell’utilizzo delle risorse.</a:t>
            </a: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coinvolgimento diretto e consapevole dei cittadini, attraverso il loro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sarà quindi necessario per raggiungere questi obiettivi. </a:t>
            </a:r>
          </a:p>
        </p:txBody>
      </p:sp>
    </p:spTree>
    <p:extLst>
      <p:ext uri="{BB962C8B-B14F-4D97-AF65-F5344CB8AC3E}">
        <p14:creationId xmlns:p14="http://schemas.microsoft.com/office/powerpoint/2010/main" val="57744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784883"/>
            <a:ext cx="10058400" cy="67468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Obiettivi di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636054"/>
            <a:ext cx="10058400" cy="37623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Ideazione e sviluppo di nuove modalità di interazione tra gli abitanti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mettendo a fuoco ciò che manca nel proprio territorio e quello che può restituire una risorsa (ad esempio, rigenerando spazi già esistenti o pensandone di nuovi)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Sviluppo della cultura del volontariato e della cittadinanza attiva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in particolare tra i giovani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Sviluppo e rafforzamento dei legami sociali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da promuovere all’interno di aree disgregate o disagiate, con particolare riferimento allo sviluppo di azioni comunitarie, di coesione, che abbiano l’obiettivo di creare legami e relazioni che favoriscano la partecipazione dei cittadini alla vita dei territori</a:t>
            </a:r>
          </a:p>
        </p:txBody>
      </p:sp>
    </p:spTree>
    <p:extLst>
      <p:ext uri="{BB962C8B-B14F-4D97-AF65-F5344CB8AC3E}">
        <p14:creationId xmlns:p14="http://schemas.microsoft.com/office/powerpoint/2010/main" val="28630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730365"/>
            <a:ext cx="10586224" cy="67468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Azione 1: Realizzazione del percorso di </a:t>
            </a:r>
            <a:r>
              <a:rPr lang="it-IT" sz="3600" b="1" dirty="0" err="1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capacity</a:t>
            </a:r>
            <a:r>
              <a:rPr lang="it-IT" sz="3600" b="1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building per attivatori civici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703659"/>
            <a:ext cx="10058400" cy="38384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Attivazione dei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percorsi di </a:t>
            </a:r>
            <a:r>
              <a:rPr lang="it-IT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building rivolti agli attivatori civici</a:t>
            </a:r>
          </a:p>
          <a:p>
            <a:pPr>
              <a:buFont typeface="Wingdings" pitchFamily="2" charset="2"/>
              <a:buChar char="q"/>
            </a:pPr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Prevista una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call per la selezione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dei futuri attivatori civici, attraverso la raccolta di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5 candidature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di cui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almeno 1 o 2 under 35</a:t>
            </a:r>
          </a:p>
          <a:p>
            <a:pPr>
              <a:buFont typeface="Wingdings" pitchFamily="2" charset="2"/>
              <a:buChar char="q"/>
            </a:pPr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Terminata la selezione, saranno previsti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3 incontri formativi in live streaming da 4 ore l’uno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oltre 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3 moduli formativi di 3 ore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ciascuno da svolgersi tramite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formazione a distanza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FAD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 attraverso una piattaforma di e-learning</a:t>
            </a:r>
          </a:p>
        </p:txBody>
      </p:sp>
    </p:spTree>
    <p:extLst>
      <p:ext uri="{BB962C8B-B14F-4D97-AF65-F5344CB8AC3E}">
        <p14:creationId xmlns:p14="http://schemas.microsoft.com/office/powerpoint/2010/main" val="205319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730366"/>
            <a:ext cx="10058400" cy="67468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Azione 2: Empowerment delle 20 Comunità coinvolte nel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703658"/>
            <a:ext cx="10058400" cy="388310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Coinvolgimento della cittadinanza in un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percorso di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che porterà all’elaborazione partecipata di un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set di strumenti utili all’organizzazione congiunta di azioni di interesse generale</a:t>
            </a:r>
          </a:p>
          <a:p>
            <a:pPr>
              <a:buFont typeface="Wingdings" pitchFamily="2" charset="2"/>
              <a:buChar char="q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Le comunità verranno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sostenute dagli attivatori civici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sia per la realizzazione condivisa e partecipata delle «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Mappe Territoriali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», che per l’elaborazione di una «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Strategia Comunitaria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» riguardo ai bisogni emersi e alle opportunità mappate</a:t>
            </a:r>
          </a:p>
          <a:p>
            <a:pPr>
              <a:buFont typeface="Wingdings" pitchFamily="2" charset="2"/>
              <a:buChar char="q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Gli incontri verranno coordinati dagli attivatori civici, i quali utilizzeranno modalità partecipative più consone al contesto locale </a:t>
            </a:r>
          </a:p>
        </p:txBody>
      </p:sp>
    </p:spTree>
    <p:extLst>
      <p:ext uri="{BB962C8B-B14F-4D97-AF65-F5344CB8AC3E}">
        <p14:creationId xmlns:p14="http://schemas.microsoft.com/office/powerpoint/2010/main" val="117911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726068"/>
            <a:ext cx="10058400" cy="67468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Azione 3: Resilienza delle Comunità agli eventi avversi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703658"/>
            <a:ext cx="10058400" cy="393885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Azione conclusiva di community engagement, con l’obiettivo di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formulare un’azione di strategia comunitaria comune a tutti i territori</a:t>
            </a:r>
          </a:p>
          <a:p>
            <a:pPr>
              <a:buFont typeface="Wingdings" pitchFamily="2" charset="2"/>
              <a:buChar char="q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Attraverso di essa si intende lavorare sulla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nuova modalità di leggere il territorio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trasferita agli attivatori civici durante le azioni 1 e 2, e sulla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capacità delle comunità locali di aumentare la propria resilienza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nel momenti in cui fenomeni avversi producano forti impatti in modo repentino sul proprio territorio (come accaduto con la pandemia da COVID-19)</a:t>
            </a:r>
          </a:p>
          <a:p>
            <a:pPr>
              <a:buFont typeface="Wingdings" pitchFamily="2" charset="2"/>
              <a:buChar char="q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risultato finale si concretizzerà con 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redazione partecipata di un «Piano di Resilienza della Comunità»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contenente i ruoli dei vari soggetti della Comunità (Istituzioni, Enti Pubblici, Associazioni, etc.) e come attivare la loro partecipazione coordinata</a:t>
            </a:r>
          </a:p>
        </p:txBody>
      </p:sp>
    </p:spTree>
    <p:extLst>
      <p:ext uri="{BB962C8B-B14F-4D97-AF65-F5344CB8AC3E}">
        <p14:creationId xmlns:p14="http://schemas.microsoft.com/office/powerpoint/2010/main" val="64314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0" y="729632"/>
            <a:ext cx="8900160" cy="674688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Gli Attivatori Civici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DA1A75CC-6105-5945-A72C-6A3999F6C5BB}"/>
              </a:ext>
            </a:extLst>
          </p:cNvPr>
          <p:cNvGraphicFramePr/>
          <p:nvPr/>
        </p:nvGraphicFramePr>
        <p:xfrm>
          <a:off x="1073835" y="1542170"/>
          <a:ext cx="9687950" cy="331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591ADE-E4FB-DF4E-832B-4AC995A554D3}"/>
              </a:ext>
            </a:extLst>
          </p:cNvPr>
          <p:cNvSpPr txBox="1"/>
          <p:nvPr/>
        </p:nvSpPr>
        <p:spPr>
          <a:xfrm>
            <a:off x="3824068" y="5129055"/>
            <a:ext cx="4543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In collaborazione e coordinamento stretto con i volontari coinvolti nelle azioni</a:t>
            </a:r>
          </a:p>
        </p:txBody>
      </p:sp>
    </p:spTree>
    <p:extLst>
      <p:ext uri="{BB962C8B-B14F-4D97-AF65-F5344CB8AC3E}">
        <p14:creationId xmlns:p14="http://schemas.microsoft.com/office/powerpoint/2010/main" val="264759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0BF0C-0F16-E746-8F81-31442D40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93" y="523421"/>
            <a:ext cx="10814824" cy="1156116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Percorso di </a:t>
            </a:r>
            <a:r>
              <a:rPr lang="it-IT" sz="4000" dirty="0" err="1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capacity</a:t>
            </a:r>
            <a:r>
              <a:rPr lang="it-IT" sz="4000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building per i 100 attivatori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862956F-CDD5-8C41-BE6D-352B3BF7B8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3212" y="1825625"/>
          <a:ext cx="102705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74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784883"/>
            <a:ext cx="10058400" cy="67468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Tempistiche di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636054"/>
            <a:ext cx="10058400" cy="3762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u="sng" dirty="0">
                <a:solidFill>
                  <a:srgbClr val="C0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Durata totale del progetto: 18 mesi (Maggio 2021 – Novembre 2022)</a:t>
            </a:r>
          </a:p>
          <a:p>
            <a:pPr>
              <a:buFont typeface="Wingdings" pitchFamily="2" charset="2"/>
              <a:buChar char="q"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Durata dell’Azione 1: 7 mesi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Maggio 2021 – Dicembre 2021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Durata dell’Azione 2: 11 mesi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Ottobre 2021 – Settembre 2022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Durata dell’Azione 3: 6 mesi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Maggio 2022 – Novembre 2022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9231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755</Words>
  <Application>Microsoft Macintosh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Wedding Chardonnay</vt:lpstr>
      <vt:lpstr>Wingdings</vt:lpstr>
      <vt:lpstr>Tema di Office</vt:lpstr>
      <vt:lpstr>Presentazione standard di PowerPoint</vt:lpstr>
      <vt:lpstr>Come nasce il progetto Community Pro</vt:lpstr>
      <vt:lpstr>Obiettivi di progetto</vt:lpstr>
      <vt:lpstr>Azione 1: Realizzazione del percorso di capacity building per attivatori civici</vt:lpstr>
      <vt:lpstr>Azione 2: Empowerment delle 20 Comunità coinvolte nel progetto</vt:lpstr>
      <vt:lpstr>Azione 3: Resilienza delle Comunità agli eventi avversi</vt:lpstr>
      <vt:lpstr>Gli Attivatori Civici</vt:lpstr>
      <vt:lpstr>Percorso di capacity building per i 100 attivatori</vt:lpstr>
      <vt:lpstr>Tempistiche di progetto</vt:lpstr>
      <vt:lpstr>Struttura Organizzativa di Progetto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blasina</dc:creator>
  <cp:lastModifiedBy>Graziano Duma</cp:lastModifiedBy>
  <cp:revision>32</cp:revision>
  <dcterms:created xsi:type="dcterms:W3CDTF">2021-05-27T14:33:15Z</dcterms:created>
  <dcterms:modified xsi:type="dcterms:W3CDTF">2021-06-03T13:20:48Z</dcterms:modified>
</cp:coreProperties>
</file>